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.png" ContentType="image/png"/>
  <Override PartName="/ppt/media/image1.png" ContentType="image/png"/>
  <Override PartName="/ppt/media/image2.png" ContentType="image/png"/>
  <Override PartName="/ppt/media/image9.png" ContentType="image/png"/>
  <Override PartName="/ppt/media/image23.jpeg" ContentType="image/jpeg"/>
  <Override PartName="/ppt/media/image22.jpeg" ContentType="image/jpeg"/>
  <Override PartName="/ppt/media/hdphoto1.wdp" ContentType="image/vnd.ms-photo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5.jpeg" ContentType="image/jpeg"/>
  <Override PartName="/ppt/media/image4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7.jpeg" ContentType="image/jpeg"/>
  <Override PartName="/ppt/media/image16.jpeg" ContentType="image/jpeg"/>
  <Override PartName="/ppt/media/image10.jpeg" ContentType="image/jpeg"/>
  <Override PartName="/ppt/media/image14.jpeg" ContentType="image/jpeg"/>
  <Override PartName="/ppt/media/image15.jpeg" ContentType="image/jpe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12188825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800" cy="806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800" cy="806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800" cy="806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800" cy="806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800" cy="806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800" cy="806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800" cy="806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800" cy="806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800" cy="806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176040"/>
            <a:ext cx="12184920" cy="164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-6480" y="2058840"/>
            <a:ext cx="12191760" cy="1828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176040"/>
            <a:ext cx="12184920" cy="164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 hidden="1"/>
          <p:cNvSpPr/>
          <p:nvPr/>
        </p:nvSpPr>
        <p:spPr>
          <a:xfrm>
            <a:off x="0" y="176040"/>
            <a:ext cx="12184920" cy="164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-6480" y="2058840"/>
            <a:ext cx="12191760" cy="182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176040"/>
            <a:ext cx="12184920" cy="16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 hidden="1"/>
          <p:cNvSpPr/>
          <p:nvPr/>
        </p:nvSpPr>
        <p:spPr>
          <a:xfrm>
            <a:off x="0" y="176040"/>
            <a:ext cx="12184920" cy="164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176040"/>
            <a:ext cx="12184920" cy="16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0" y="176040"/>
            <a:ext cx="12184920" cy="164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0" y="176040"/>
            <a:ext cx="12184920" cy="16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 hidden="1"/>
          <p:cNvSpPr/>
          <p:nvPr/>
        </p:nvSpPr>
        <p:spPr>
          <a:xfrm>
            <a:off x="0" y="176040"/>
            <a:ext cx="12184920" cy="164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2"/>
          <p:cNvSpPr/>
          <p:nvPr/>
        </p:nvSpPr>
        <p:spPr>
          <a:xfrm>
            <a:off x="-6480" y="2058840"/>
            <a:ext cx="12191760" cy="1828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PlaceHolder 3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800" cy="1738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github.com/SPARC-Auburn/THAD" TargetMode="Externa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mailto:sparc.auburn@gmail.com" TargetMode="Externa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sparc.eng.auburn.edu/" TargetMode="External"/><Relationship Id="rId2" Type="http://schemas.openxmlformats.org/officeDocument/2006/relationships/hyperlink" Target="https://github.com/SPARC-Auburn" TargetMode="External"/><Relationship Id="rId3" Type="http://schemas.openxmlformats.org/officeDocument/2006/relationships/hyperlink" Target="https://sparc-auburn.slack.com/messages/general" TargetMode="External"/><Relationship Id="rId4" Type="http://schemas.openxmlformats.org/officeDocument/2006/relationships/hyperlink" Target="mailto:sparc.auburn@gmail.com" TargetMode="External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355840" y="2021040"/>
            <a:ext cx="7472520" cy="21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45" strike="noStrike" cap="all">
                <a:solidFill>
                  <a:srgbClr val="dd5515"/>
                </a:solidFill>
                <a:latin typeface="Corbel"/>
              </a:rPr>
              <a:t>Welcome to: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417960" y="328680"/>
            <a:ext cx="11416680" cy="157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3200" spc="-1" strike="noStrike">
                <a:solidFill>
                  <a:srgbClr val="ffffff"/>
                </a:solidFill>
                <a:latin typeface="Corbel"/>
              </a:rPr>
              <a:t>General Meeting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6 PM Tuesday, January, 201</a:t>
            </a:r>
            <a:r>
              <a:rPr b="0" lang="en-US" sz="2400" spc="-1" strike="sngStrike">
                <a:solidFill>
                  <a:srgbClr val="ffffff"/>
                </a:solidFill>
                <a:latin typeface="Corbel"/>
              </a:rPr>
              <a:t>8</a:t>
            </a:r>
            <a:r>
              <a:rPr b="0" lang="en-US" sz="2400" spc="-1" strike="noStrike" baseline="33000">
                <a:solidFill>
                  <a:srgbClr val="ffffff"/>
                </a:solidFill>
                <a:latin typeface="Corbel"/>
              </a:rPr>
              <a:t>9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Broun Hall, Room 235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6" name="Graphic 5" descr=""/>
          <p:cNvPicPr/>
          <p:nvPr/>
        </p:nvPicPr>
        <p:blipFill>
          <a:blip r:embed="rId1"/>
          <a:srcRect l="0" t="29472" r="0" b="24376"/>
          <a:stretch/>
        </p:blipFill>
        <p:spPr>
          <a:xfrm>
            <a:off x="2546640" y="4073760"/>
            <a:ext cx="7091280" cy="245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832680" y="2208960"/>
            <a:ext cx="10512000" cy="16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45" strike="noStrike" cap="all">
                <a:solidFill>
                  <a:srgbClr val="ffffff"/>
                </a:solidFill>
                <a:latin typeface="Corbel"/>
              </a:rPr>
              <a:t>Projects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912960" y="284040"/>
            <a:ext cx="653544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MAJOR PROJECT: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IEEE SOUTHEAST CON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912960" y="1965960"/>
            <a:ext cx="6895440" cy="44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3644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Competition Details:</a:t>
            </a:r>
            <a:endParaRPr b="0" lang="en-US" sz="20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Build a “space debris” collecting robot</a:t>
            </a:r>
            <a:endParaRPr b="0" lang="en-US" sz="18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Goal is to collect wood blocks and ball pit balls and deposit them on the side of a small flat ~100” square arena autonomously.</a:t>
            </a:r>
            <a:endParaRPr b="0" lang="en-US" sz="18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Max dimensions: 9” x 9” x 11”</a:t>
            </a:r>
            <a:endParaRPr b="0" lang="en-US" sz="18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When and Where:</a:t>
            </a:r>
            <a:endParaRPr b="0" lang="en-US" sz="20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Thursday, April 11th, 2019 through Sunday, April 14th, 2019.</a:t>
            </a:r>
            <a:endParaRPr b="0" lang="en-US" sz="18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IEEE Southeastcon conference in Huntsville, AL </a:t>
            </a:r>
            <a:endParaRPr b="0" lang="en-US" sz="18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Meeting Times</a:t>
            </a:r>
            <a:endParaRPr b="0" lang="en-US" sz="20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Electrical/Software Meeting: TBD</a:t>
            </a:r>
            <a:endParaRPr b="0" lang="en-US" sz="20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Mechanical Meeting: TBD</a:t>
            </a:r>
            <a:endParaRPr b="0" lang="en-US" sz="20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Programming Languages: C++,C</a:t>
            </a:r>
            <a:endParaRPr b="0" lang="en-US" sz="20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Gitlab: ask team lead for access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7221600" y="182880"/>
            <a:ext cx="4966200" cy="16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Matthew Castleberry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Electrical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Josh Jablonowski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Mechanical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Alex Jones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#projectieeeelectrical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#projectieeemechanical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5941800" y="327672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6" name="Picture 3" descr=""/>
          <p:cNvPicPr/>
          <p:nvPr/>
        </p:nvPicPr>
        <p:blipFill>
          <a:blip r:embed="rId1"/>
          <a:srcRect l="0" t="24822" r="0" b="0"/>
          <a:stretch/>
        </p:blipFill>
        <p:spPr>
          <a:xfrm>
            <a:off x="7890840" y="2024280"/>
            <a:ext cx="4102200" cy="411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912960" y="284040"/>
            <a:ext cx="1035972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Status Updates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912960" y="2011680"/>
            <a:ext cx="4794480" cy="42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6756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Corbel"/>
              </a:rPr>
              <a:t>Mechanical</a:t>
            </a:r>
            <a:endParaRPr b="0" lang="en-US" sz="2200" spc="-1" strike="noStrike">
              <a:latin typeface="Arial"/>
            </a:endParaRPr>
          </a:p>
          <a:p>
            <a:pPr lvl="1" marL="914400" indent="-35496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Recently Completed</a:t>
            </a:r>
            <a:endParaRPr b="0" lang="en-US" sz="20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3D design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motors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Parts ordered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Prototype assembled</a:t>
            </a:r>
            <a:endParaRPr b="0" lang="en-US" sz="1800" spc="-1" strike="noStrike">
              <a:latin typeface="Arial"/>
            </a:endParaRPr>
          </a:p>
          <a:p>
            <a:pPr lvl="1" marL="914400" indent="-35496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In Progress</a:t>
            </a:r>
            <a:endParaRPr b="0" lang="en-US" sz="20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Selection/prototyping of wheel tread</a:t>
            </a:r>
            <a:endParaRPr b="0" lang="en-US" sz="1800" spc="-1" strike="noStrike">
              <a:latin typeface="Arial"/>
            </a:endParaRPr>
          </a:p>
          <a:p>
            <a:pPr lvl="1" marL="914400" indent="-35496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Next Steps</a:t>
            </a:r>
            <a:endParaRPr b="0" lang="en-US" sz="20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3D model electrical mounts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motor battery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encoder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6480000" y="2011680"/>
            <a:ext cx="4794480" cy="42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6756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Corbel"/>
              </a:rPr>
              <a:t>Electrical</a:t>
            </a:r>
            <a:endParaRPr b="0" lang="en-US" sz="2200" spc="-1" strike="noStrike">
              <a:latin typeface="Arial"/>
            </a:endParaRPr>
          </a:p>
          <a:p>
            <a:pPr lvl="1" marL="914400" indent="-35496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Recently Completed</a:t>
            </a:r>
            <a:endParaRPr b="0" lang="en-US" sz="20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arena construction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auxiliary power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2D Vision processing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LIDAR data capture of field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Arduino motor control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Added Senior Design</a:t>
            </a:r>
            <a:endParaRPr b="0" lang="en-US" sz="1800" spc="-1" strike="noStrike">
              <a:latin typeface="Arial"/>
            </a:endParaRPr>
          </a:p>
          <a:p>
            <a:pPr lvl="1" marL="914400" indent="-35496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In Progress</a:t>
            </a:r>
            <a:endParaRPr b="0" lang="en-US" sz="20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Debris distance detection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Basic System Integration</a:t>
            </a:r>
            <a:endParaRPr b="0" lang="en-US" sz="18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LIDAR data interpretation</a:t>
            </a:r>
            <a:endParaRPr b="0" lang="en-US" sz="1800" spc="-1" strike="noStrike">
              <a:latin typeface="Arial"/>
            </a:endParaRPr>
          </a:p>
          <a:p>
            <a:pPr lvl="1" marL="914400" indent="-35496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Next Steps</a:t>
            </a:r>
            <a:endParaRPr b="0" lang="en-US" sz="2000" spc="-1" strike="noStrike">
              <a:latin typeface="Arial"/>
            </a:endParaRPr>
          </a:p>
          <a:p>
            <a:pPr lvl="2" marL="1371600" indent="-34236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Tune basic system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912960" y="284040"/>
            <a:ext cx="653544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</a:rPr>
              <a:t>Project: </a:t>
            </a:r>
            <a:br/>
            <a:r>
              <a:rPr b="1" lang="en-US" sz="4000" spc="-1" strike="noStrike" cap="all">
                <a:solidFill>
                  <a:srgbClr val="dd5515"/>
                </a:solidFill>
                <a:latin typeface="Corbel"/>
              </a:rPr>
              <a:t>MATILDArm</a:t>
            </a:r>
            <a:r>
              <a:rPr b="1" lang="en-US" sz="4000" spc="-1" strike="noStrike" cap="all">
                <a:solidFill>
                  <a:srgbClr val="dd5515"/>
                </a:solidFill>
                <a:latin typeface="Corbel"/>
              </a:rPr>
              <a:t>	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01" name="Content Placeholder 8" descr=""/>
          <p:cNvPicPr/>
          <p:nvPr/>
        </p:nvPicPr>
        <p:blipFill>
          <a:blip r:embed="rId1"/>
          <a:stretch/>
        </p:blipFill>
        <p:spPr>
          <a:xfrm rot="5400000">
            <a:off x="7439040" y="2574360"/>
            <a:ext cx="4385520" cy="3288240"/>
          </a:xfrm>
          <a:prstGeom prst="rect">
            <a:avLst/>
          </a:prstGeom>
          <a:ln>
            <a:noFill/>
          </a:ln>
        </p:spPr>
      </p:pic>
      <p:sp>
        <p:nvSpPr>
          <p:cNvPr id="402" name="CustomShape 2"/>
          <p:cNvSpPr/>
          <p:nvPr/>
        </p:nvSpPr>
        <p:spPr>
          <a:xfrm>
            <a:off x="912960" y="1965960"/>
            <a:ext cx="6895440" cy="44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MATILDA stands for Mesa Associates' Tactical Integrated Light-Force Deployment Assembly </a:t>
            </a:r>
            <a:endParaRPr b="0" lang="en-US" sz="20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 bomb disposal robot from Dr. Roppel’s research lab.</a:t>
            </a:r>
            <a:endParaRPr b="0" lang="en-US" sz="20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Arm is functional and controllable via Arduino.</a:t>
            </a:r>
            <a:endParaRPr b="0" lang="en-US" sz="20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Semester Focus</a:t>
            </a:r>
            <a:endParaRPr b="0" lang="en-US" sz="20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Reestablishing mobility and developing autonomy.</a:t>
            </a:r>
            <a:endParaRPr b="0" lang="en-US" sz="18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Ultimate goal is playing chess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7583760" y="575640"/>
            <a:ext cx="4291560" cy="9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Rice Shelley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#projectmatildarm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912960" y="284040"/>
            <a:ext cx="653544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</a:rPr>
              <a:t>Project: </a:t>
            </a:r>
            <a:br/>
            <a:r>
              <a:rPr b="1" lang="en-US" sz="4000" spc="-1" strike="noStrike" cap="all">
                <a:solidFill>
                  <a:srgbClr val="dd5515"/>
                </a:solidFill>
                <a:latin typeface="Corbel"/>
              </a:rPr>
              <a:t>MATILDa BASE</a:t>
            </a:r>
            <a:r>
              <a:rPr b="1" lang="en-US" sz="4000" spc="-1" strike="noStrike" cap="all">
                <a:solidFill>
                  <a:srgbClr val="dd5515"/>
                </a:solidFill>
                <a:latin typeface="Corbel"/>
              </a:rPr>
              <a:t>	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05" name="Content Placeholder 8" descr=""/>
          <p:cNvPicPr/>
          <p:nvPr/>
        </p:nvPicPr>
        <p:blipFill>
          <a:blip r:embed="rId1"/>
          <a:stretch/>
        </p:blipFill>
        <p:spPr>
          <a:xfrm rot="5400000">
            <a:off x="7439040" y="2574360"/>
            <a:ext cx="4385520" cy="328824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912960" y="1965960"/>
            <a:ext cx="6895440" cy="44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MATILDA stands for Mesa Associates' Tactical Integrated Light-Force Deployment Assembly </a:t>
            </a:r>
            <a:endParaRPr b="0" lang="en-US" sz="20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 bomb disposal robot from Dr. Roppel’s research lab.</a:t>
            </a:r>
            <a:endParaRPr b="0" lang="en-US" sz="20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Base is functional and controllable via basic RF remote.</a:t>
            </a:r>
            <a:endParaRPr b="0" lang="en-US" sz="20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Semester Focus</a:t>
            </a:r>
            <a:endParaRPr b="0" lang="en-US" sz="20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Add serial based radio control</a:t>
            </a:r>
            <a:endParaRPr b="0" lang="en-US" sz="18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Add turret of some kind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7583760" y="575640"/>
            <a:ext cx="4291560" cy="9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TBD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#projectmatildarm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912960" y="284040"/>
            <a:ext cx="653544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 #1: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MUSICAL TESLA COIL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912960" y="1965960"/>
            <a:ext cx="4980600" cy="44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3644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Demonstrated Tesla Coil at Spring 2016/18 E-Days</a:t>
            </a:r>
            <a:endParaRPr b="0" lang="en-US" sz="19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Currently uses spark gap style circuitry</a:t>
            </a:r>
            <a:endParaRPr b="0" lang="en-US" sz="19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Generated estimated 400,000 volts of electricity.</a:t>
            </a:r>
            <a:endParaRPr b="0" lang="en-US" sz="19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Semester Focus:</a:t>
            </a:r>
            <a:endParaRPr b="0" lang="en-US" sz="19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Increase safety precautions</a:t>
            </a:r>
            <a:endParaRPr b="0" lang="en-US" sz="19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Change from spark-gap design to solid-state design</a:t>
            </a:r>
            <a:endParaRPr b="0" lang="en-US" sz="19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Develop MIDI-input to allow music</a:t>
            </a:r>
            <a:endParaRPr b="0" lang="en-US" sz="19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Meeting times: Thursdays @ 12:00 (flexible)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7449120" y="575640"/>
            <a:ext cx="4426200" cy="9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Neil Postal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#projectteslacoil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1" name="Google Shape;322;p44" descr=""/>
          <p:cNvPicPr/>
          <p:nvPr/>
        </p:nvPicPr>
        <p:blipFill>
          <a:blip r:embed="rId1"/>
          <a:srcRect l="34921" t="19019" r="27766" b="0"/>
          <a:stretch/>
        </p:blipFill>
        <p:spPr>
          <a:xfrm>
            <a:off x="5850000" y="4328640"/>
            <a:ext cx="1551960" cy="2528640"/>
          </a:xfrm>
          <a:prstGeom prst="rect">
            <a:avLst/>
          </a:prstGeom>
          <a:ln>
            <a:noFill/>
          </a:ln>
        </p:spPr>
      </p:pic>
      <p:pic>
        <p:nvPicPr>
          <p:cNvPr id="412" name="Picture 2" descr=""/>
          <p:cNvPicPr/>
          <p:nvPr/>
        </p:nvPicPr>
        <p:blipFill>
          <a:blip r:embed="rId2"/>
          <a:srcRect l="54494" t="10485" r="8617" b="19584"/>
          <a:stretch/>
        </p:blipFill>
        <p:spPr>
          <a:xfrm>
            <a:off x="10002960" y="4487400"/>
            <a:ext cx="2184480" cy="2468880"/>
          </a:xfrm>
          <a:prstGeom prst="rect">
            <a:avLst/>
          </a:prstGeom>
          <a:ln>
            <a:noFill/>
          </a:ln>
        </p:spPr>
      </p:pic>
      <p:pic>
        <p:nvPicPr>
          <p:cNvPr id="413" name="Picture 1" descr=""/>
          <p:cNvPicPr/>
          <p:nvPr/>
        </p:nvPicPr>
        <p:blipFill>
          <a:blip r:embed="rId3"/>
          <a:stretch/>
        </p:blipFill>
        <p:spPr>
          <a:xfrm>
            <a:off x="7293240" y="1792800"/>
            <a:ext cx="4894560" cy="286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912960" y="284040"/>
            <a:ext cx="653544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 #1: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MUSICAL TESLA COIL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7449120" y="575640"/>
            <a:ext cx="4426200" cy="9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Neil Postal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#projectteslacoil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6" name="Picture 4" descr=""/>
          <p:cNvPicPr/>
          <p:nvPr/>
        </p:nvPicPr>
        <p:blipFill>
          <a:blip r:embed="rId1"/>
          <a:stretch/>
        </p:blipFill>
        <p:spPr>
          <a:xfrm>
            <a:off x="-318600" y="1700280"/>
            <a:ext cx="6577560" cy="4280760"/>
          </a:xfrm>
          <a:prstGeom prst="rect">
            <a:avLst/>
          </a:prstGeom>
          <a:ln>
            <a:noFill/>
          </a:ln>
        </p:spPr>
      </p:pic>
      <p:pic>
        <p:nvPicPr>
          <p:cNvPr id="417" name="Picture 8" descr=""/>
          <p:cNvPicPr/>
          <p:nvPr/>
        </p:nvPicPr>
        <p:blipFill>
          <a:blip r:embed="rId2"/>
          <a:stretch/>
        </p:blipFill>
        <p:spPr>
          <a:xfrm>
            <a:off x="5185080" y="1501560"/>
            <a:ext cx="7188840" cy="4678560"/>
          </a:xfrm>
          <a:prstGeom prst="rect">
            <a:avLst/>
          </a:prstGeom>
          <a:ln>
            <a:noFill/>
          </a:ln>
        </p:spPr>
      </p:pic>
      <p:sp>
        <p:nvSpPr>
          <p:cNvPr id="418" name="CustomShape 3"/>
          <p:cNvSpPr/>
          <p:nvPr/>
        </p:nvSpPr>
        <p:spPr>
          <a:xfrm>
            <a:off x="1009080" y="5903640"/>
            <a:ext cx="3921480" cy="3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Base for Miniature Tesla Coil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19" name="CustomShape 4"/>
          <p:cNvSpPr/>
          <p:nvPr/>
        </p:nvSpPr>
        <p:spPr>
          <a:xfrm>
            <a:off x="5939640" y="5657760"/>
            <a:ext cx="6208200" cy="9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General Project Box for Tesla Coil</a:t>
            </a:r>
            <a:endParaRPr b="0" lang="en-US" sz="19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Accepts MIDI and Power</a:t>
            </a:r>
            <a:endParaRPr b="0" lang="en-US" sz="19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Returns Square Wave Through Headphone Jack</a:t>
            </a:r>
            <a:endParaRPr b="0" lang="en-US" sz="19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912960" y="284040"/>
            <a:ext cx="653544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The Helpful Automated Defender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912960" y="1965960"/>
            <a:ext cx="6895440" cy="44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3644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Old project donated by EE department</a:t>
            </a:r>
            <a:endParaRPr b="0" lang="en-US" sz="18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It was demonstrated last spring at E-Day and PEAK.</a:t>
            </a:r>
            <a:endParaRPr b="0" lang="en-US" sz="18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Needs a new purpose to improve demonstrations</a:t>
            </a:r>
            <a:endParaRPr b="0" lang="en-US" sz="18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Github Repository:</a:t>
            </a:r>
            <a:endParaRPr b="0" lang="en-US" sz="18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ea typeface="Corbel"/>
                <a:hlinkClick r:id="rId1"/>
              </a:rPr>
              <a:t>https://github.com/SPARC-Auburn/THAD</a:t>
            </a:r>
            <a:endParaRPr b="0" lang="en-US" sz="1800" spc="-1" strike="noStrike">
              <a:latin typeface="Arial"/>
            </a:endParaRPr>
          </a:p>
          <a:p>
            <a:pPr marL="171360" indent="-13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Programming Languages</a:t>
            </a:r>
            <a:endParaRPr b="0" lang="en-US" sz="18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Arial"/>
              </a:rPr>
              <a:t>Python w/ OpenCV</a:t>
            </a:r>
            <a:endParaRPr b="0" lang="en-US" sz="1800" spc="-1" strike="noStrike">
              <a:latin typeface="Arial"/>
            </a:endParaRPr>
          </a:p>
          <a:p>
            <a:pPr lvl="1" marL="343080" indent="-13644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7809120" y="575640"/>
            <a:ext cx="4066200" cy="9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Josh Jablonowski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#projectthad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23" name="Picture 2" descr=""/>
          <p:cNvPicPr/>
          <p:nvPr/>
        </p:nvPicPr>
        <p:blipFill>
          <a:blip r:embed="rId2"/>
          <a:srcRect l="0" t="13723" r="0" b="13636"/>
          <a:stretch/>
        </p:blipFill>
        <p:spPr>
          <a:xfrm>
            <a:off x="3781440" y="4156200"/>
            <a:ext cx="3798720" cy="2068200"/>
          </a:xfrm>
          <a:prstGeom prst="rect">
            <a:avLst/>
          </a:prstGeom>
          <a:ln>
            <a:noFill/>
          </a:ln>
        </p:spPr>
      </p:pic>
      <p:pic>
        <p:nvPicPr>
          <p:cNvPr id="424" name="Picture 4" descr=""/>
          <p:cNvPicPr/>
          <p:nvPr/>
        </p:nvPicPr>
        <p:blipFill>
          <a:blip r:embed="rId3"/>
          <a:srcRect l="19166" t="0" r="16591" b="0"/>
          <a:stretch/>
        </p:blipFill>
        <p:spPr>
          <a:xfrm>
            <a:off x="7809120" y="1965960"/>
            <a:ext cx="4228560" cy="370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365400" y="2166480"/>
            <a:ext cx="11467800" cy="173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-1" strike="noStrike" cap="all">
                <a:solidFill>
                  <a:srgbClr val="dd5515"/>
                </a:solidFill>
                <a:latin typeface="Corbel"/>
              </a:rPr>
              <a:t>Questions?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1523160" y="3970440"/>
            <a:ext cx="91407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1202400" y="284040"/>
            <a:ext cx="978084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</a:rPr>
              <a:t>Agenda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58" name="Group 2"/>
          <p:cNvGrpSpPr/>
          <p:nvPr/>
        </p:nvGrpSpPr>
        <p:grpSpPr>
          <a:xfrm>
            <a:off x="2669040" y="2190960"/>
            <a:ext cx="6911280" cy="1896120"/>
            <a:chOff x="2669040" y="2190960"/>
            <a:chExt cx="6911280" cy="1896120"/>
          </a:xfrm>
        </p:grpSpPr>
        <p:pic>
          <p:nvPicPr>
            <p:cNvPr id="359" name="Picture 3" descr=""/>
            <p:cNvPicPr/>
            <p:nvPr/>
          </p:nvPicPr>
          <p:blipFill>
            <a:blip r:embed="rId1"/>
            <a:stretch/>
          </p:blipFill>
          <p:spPr>
            <a:xfrm>
              <a:off x="2669040" y="2194560"/>
              <a:ext cx="3364200" cy="1892520"/>
            </a:xfrm>
            <a:prstGeom prst="rect">
              <a:avLst/>
            </a:prstGeom>
            <a:ln w="3240">
              <a:solidFill>
                <a:srgbClr val="000000"/>
              </a:solidFill>
              <a:round/>
            </a:ln>
          </p:spPr>
        </p:pic>
        <p:pic>
          <p:nvPicPr>
            <p:cNvPr id="360" name="Picture 6" descr=""/>
            <p:cNvPicPr/>
            <p:nvPr/>
          </p:nvPicPr>
          <p:blipFill>
            <a:blip r:embed="rId2"/>
            <a:stretch/>
          </p:blipFill>
          <p:spPr>
            <a:xfrm>
              <a:off x="6216120" y="2190960"/>
              <a:ext cx="3364200" cy="1892520"/>
            </a:xfrm>
            <a:prstGeom prst="rect">
              <a:avLst/>
            </a:prstGeom>
            <a:ln w="3240">
              <a:solidFill>
                <a:srgbClr val="000000"/>
              </a:solidFill>
              <a:round/>
            </a:ln>
          </p:spPr>
        </p:pic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832680" y="2208960"/>
            <a:ext cx="10512000" cy="16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45" strike="noStrike" cap="all">
                <a:solidFill>
                  <a:srgbClr val="ffffff"/>
                </a:solidFill>
                <a:latin typeface="Corbel"/>
              </a:rPr>
              <a:t>About SPARC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360" y="0"/>
            <a:ext cx="4652640" cy="68572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2"/>
          <p:cNvSpPr/>
          <p:nvPr/>
        </p:nvSpPr>
        <p:spPr>
          <a:xfrm>
            <a:off x="4653000" y="0"/>
            <a:ext cx="75348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"/>
          <p:cNvSpPr/>
          <p:nvPr/>
        </p:nvSpPr>
        <p:spPr>
          <a:xfrm>
            <a:off x="689400" y="362160"/>
            <a:ext cx="3708360" cy="77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orbel"/>
              </a:rPr>
              <a:t>About SPARC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65" name="CustomShape 4"/>
          <p:cNvSpPr/>
          <p:nvPr/>
        </p:nvSpPr>
        <p:spPr>
          <a:xfrm>
            <a:off x="4954320" y="0"/>
            <a:ext cx="6932160" cy="344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2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</a:rPr>
              <a:t>Creates and fosters an environment of creativity and innovation through collaborative projects.</a:t>
            </a:r>
            <a:endParaRPr b="0" lang="en-US" sz="20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</a:rPr>
              <a:t>A place to test out ideas, integrate concepts learned in class, and learn skills that will be instrumental when working in the workforce.</a:t>
            </a:r>
            <a:endParaRPr b="0" lang="en-US" sz="20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</a:rPr>
              <a:t>No prior experience is required, only a willingness to learn.</a:t>
            </a:r>
            <a:endParaRPr b="0" lang="en-US" sz="20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</a:rPr>
              <a:t>Join by logging 5 constructive hours in the lab on clipboard next to door and email </a:t>
            </a:r>
            <a:r>
              <a:rPr b="0" lang="en-US" sz="2000" spc="-1" strike="noStrike" u="sng">
                <a:solidFill>
                  <a:srgbClr val="eeeeee"/>
                </a:solidFill>
                <a:uFillTx/>
                <a:latin typeface="Corbel"/>
                <a:hlinkClick r:id="rId1"/>
              </a:rPr>
              <a:t>sparc.auburn@gmail.com</a:t>
            </a:r>
            <a:r>
              <a:rPr b="0" lang="en-US" sz="2000" spc="-1" strike="noStrike">
                <a:solidFill>
                  <a:srgbClr val="eeeeee"/>
                </a:solidFill>
                <a:latin typeface="Corbel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5"/>
          <p:cNvSpPr/>
          <p:nvPr/>
        </p:nvSpPr>
        <p:spPr>
          <a:xfrm>
            <a:off x="301320" y="1177200"/>
            <a:ext cx="409608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Lab: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Broun 367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General Meetings: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Tuesdays @ 6 in Broun 235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Project Meetings: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Various Times during week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7" name="Picture 2" descr=""/>
          <p:cNvPicPr/>
          <p:nvPr/>
        </p:nvPicPr>
        <p:blipFill>
          <a:blip r:embed="rId2"/>
          <a:srcRect l="0" t="15861" r="0" b="6278"/>
          <a:stretch/>
        </p:blipFill>
        <p:spPr>
          <a:xfrm>
            <a:off x="0" y="3314880"/>
            <a:ext cx="12188160" cy="354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01320" y="307440"/>
            <a:ext cx="1617120" cy="13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</a:rPr>
              <a:t>Our </a:t>
            </a:r>
            <a:br/>
            <a:r>
              <a:rPr b="0" lang="en-US" sz="4000" spc="-1" strike="noStrike" cap="all">
                <a:solidFill>
                  <a:srgbClr val="dd5515"/>
                </a:solidFill>
                <a:latin typeface="Corbel"/>
              </a:rPr>
              <a:t>Lab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69" name="Picture 6" descr=""/>
          <p:cNvPicPr/>
          <p:nvPr/>
        </p:nvPicPr>
        <p:blipFill>
          <a:blip r:embed="rId1"/>
          <a:srcRect l="11729" t="0" r="0" b="0"/>
          <a:stretch/>
        </p:blipFill>
        <p:spPr>
          <a:xfrm>
            <a:off x="1770840" y="0"/>
            <a:ext cx="3738240" cy="3177000"/>
          </a:xfrm>
          <a:prstGeom prst="rect">
            <a:avLst/>
          </a:prstGeom>
          <a:ln>
            <a:noFill/>
          </a:ln>
        </p:spPr>
      </p:pic>
      <p:sp>
        <p:nvSpPr>
          <p:cNvPr id="370" name="CustomShape 2"/>
          <p:cNvSpPr/>
          <p:nvPr/>
        </p:nvSpPr>
        <p:spPr>
          <a:xfrm>
            <a:off x="301320" y="2288880"/>
            <a:ext cx="1235160" cy="65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Broun Hall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Room 367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1" name="Picture 8" descr=""/>
          <p:cNvPicPr/>
          <p:nvPr/>
        </p:nvPicPr>
        <p:blipFill>
          <a:blip r:embed="rId2"/>
          <a:srcRect l="0" t="18528" r="0" b="15862"/>
          <a:stretch/>
        </p:blipFill>
        <p:spPr>
          <a:xfrm>
            <a:off x="5435640" y="0"/>
            <a:ext cx="3631320" cy="3177000"/>
          </a:xfrm>
          <a:prstGeom prst="rect">
            <a:avLst/>
          </a:prstGeom>
          <a:ln>
            <a:noFill/>
          </a:ln>
        </p:spPr>
      </p:pic>
      <p:pic>
        <p:nvPicPr>
          <p:cNvPr id="372" name="Picture 2" descr=""/>
          <p:cNvPicPr/>
          <p:nvPr/>
        </p:nvPicPr>
        <p:blipFill>
          <a:blip r:embed="rId3"/>
          <a:srcRect l="23580" t="0" r="0" b="0"/>
          <a:stretch/>
        </p:blipFill>
        <p:spPr>
          <a:xfrm>
            <a:off x="8917920" y="0"/>
            <a:ext cx="3270240" cy="3210480"/>
          </a:xfrm>
          <a:prstGeom prst="rect">
            <a:avLst/>
          </a:prstGeom>
          <a:ln>
            <a:noFill/>
          </a:ln>
        </p:spPr>
      </p:pic>
      <p:pic>
        <p:nvPicPr>
          <p:cNvPr id="373" name="Picture 2" descr=""/>
          <p:cNvPicPr/>
          <p:nvPr/>
        </p:nvPicPr>
        <p:blipFill>
          <a:blip r:embed="rId4"/>
          <a:srcRect l="0" t="12856" r="0" b="6278"/>
          <a:stretch/>
        </p:blipFill>
        <p:spPr>
          <a:xfrm>
            <a:off x="0" y="3177720"/>
            <a:ext cx="12188160" cy="367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6117840" y="0"/>
            <a:ext cx="60674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"/>
          <p:cNvSpPr/>
          <p:nvPr/>
        </p:nvSpPr>
        <p:spPr>
          <a:xfrm>
            <a:off x="360" y="0"/>
            <a:ext cx="612288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376" name="CustomShape 3"/>
          <p:cNvSpPr/>
          <p:nvPr/>
        </p:nvSpPr>
        <p:spPr>
          <a:xfrm>
            <a:off x="6117840" y="176040"/>
            <a:ext cx="6067440" cy="164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4"/>
          <p:cNvSpPr/>
          <p:nvPr/>
        </p:nvSpPr>
        <p:spPr>
          <a:xfrm>
            <a:off x="6448320" y="284040"/>
            <a:ext cx="509292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</a:rPr>
              <a:t>How to become a Member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6452640" y="2011680"/>
            <a:ext cx="5088240" cy="42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82880" indent="-182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</a:rPr>
              <a:t>Log 5 constructive hours in the lab</a:t>
            </a:r>
            <a:endParaRPr b="0" lang="en-US" sz="2200" spc="-1" strike="noStrike">
              <a:latin typeface="Arial"/>
            </a:endParaRPr>
          </a:p>
          <a:p>
            <a:pPr lvl="1" marL="41148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Write the times on the sheet on the clipboard next to the door.</a:t>
            </a:r>
            <a:endParaRPr b="0" lang="en-US" sz="20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</a:rPr>
              <a:t>Contact us at sparc.auburn@gmail.com</a:t>
            </a:r>
            <a:endParaRPr b="0" lang="en-US" sz="22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</a:rPr>
              <a:t>We will respond with the instructions to get an access code.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379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9935" t="2146" r="0" b="8054"/>
          <a:stretch/>
        </p:blipFill>
        <p:spPr>
          <a:xfrm>
            <a:off x="902160" y="268200"/>
            <a:ext cx="4251240" cy="635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912960" y="284040"/>
            <a:ext cx="481464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Spring 2018 Officers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912960" y="2051640"/>
            <a:ext cx="4958640" cy="44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rbel"/>
                <a:ea typeface="Arial"/>
              </a:rPr>
              <a:t>President:</a:t>
            </a:r>
            <a:endParaRPr b="0" lang="en-US" sz="2400" spc="-1" strike="noStrike">
              <a:latin typeface="Arial"/>
            </a:endParaRPr>
          </a:p>
          <a:p>
            <a:pPr lvl="8"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Arial"/>
              </a:rPr>
              <a:t>Alex Jones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rbel"/>
                <a:ea typeface="Arial"/>
              </a:rPr>
              <a:t>Vice President:</a:t>
            </a:r>
            <a:endParaRPr b="0" lang="en-US" sz="2400" spc="-1" strike="noStrike">
              <a:latin typeface="Arial"/>
            </a:endParaRPr>
          </a:p>
          <a:p>
            <a:pPr lvl="2"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Arial"/>
              </a:rPr>
              <a:t>Matthew Castleberry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rbel"/>
                <a:ea typeface="Arial"/>
              </a:rPr>
              <a:t>Director of Lab Operations:</a:t>
            </a:r>
            <a:endParaRPr b="0" lang="en-US" sz="2400" spc="-1" strike="noStrike">
              <a:latin typeface="Arial"/>
            </a:endParaRPr>
          </a:p>
          <a:p>
            <a:pPr lvl="2"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Arial"/>
              </a:rPr>
              <a:t>Fowler Askew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rbel"/>
                <a:ea typeface="Arial"/>
              </a:rPr>
              <a:t>Director of Public Relations:</a:t>
            </a:r>
            <a:endParaRPr b="0" lang="en-US" sz="2400" spc="-1" strike="noStrike">
              <a:latin typeface="Arial"/>
            </a:endParaRPr>
          </a:p>
          <a:p>
            <a:pPr lvl="2"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Arial"/>
              </a:rPr>
              <a:t>Noah Niedzwiecki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rbel"/>
                <a:ea typeface="Arial"/>
              </a:rPr>
              <a:t>Director of Projects:</a:t>
            </a:r>
            <a:endParaRPr b="0" lang="en-US" sz="2400" spc="-1" strike="noStrike">
              <a:latin typeface="Arial"/>
            </a:endParaRPr>
          </a:p>
          <a:p>
            <a:pPr lvl="2"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Arial"/>
              </a:rPr>
              <a:t>Rice Shelley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Freeform 1"/>
          <p:cNvSpPr/>
          <p:nvPr/>
        </p:nvSpPr>
        <p:spPr>
          <a:xfrm>
            <a:off x="6889680" y="720"/>
            <a:ext cx="5297760" cy="6857640"/>
          </a:xfrm>
          <a:custGeom>
            <a:avLst/>
            <a:gdLst/>
            <a:ahLst/>
            <a:rect l="0" t="0" r="r" b="b"/>
            <a:pathLst>
              <a:path w="14716" h="19049">
                <a:moveTo>
                  <a:pt x="0" y="19048"/>
                </a:moveTo>
                <a:lnTo>
                  <a:pt x="0" y="0"/>
                </a:lnTo>
                <a:lnTo>
                  <a:pt x="14715" y="0"/>
                </a:lnTo>
                <a:lnTo>
                  <a:pt x="14715" y="19048"/>
                </a:lnTo>
                <a:lnTo>
                  <a:pt x="0" y="19048"/>
                </a:lnTo>
              </a:path>
            </a:pathLst>
          </a:custGeom>
          <a:solidFill>
            <a:srgbClr val="000000"/>
          </a:solidFill>
          <a:ln w="25560">
            <a:solidFill>
              <a:srgbClr val="a33e0f"/>
            </a:solidFill>
            <a:round/>
          </a:ln>
        </p:spPr>
      </p:sp>
      <p:sp>
        <p:nvSpPr>
          <p:cNvPr id="383" name="CustomShape 2"/>
          <p:cNvSpPr/>
          <p:nvPr/>
        </p:nvSpPr>
        <p:spPr>
          <a:xfrm>
            <a:off x="1199880" y="2320200"/>
            <a:ext cx="4503600" cy="15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</a:rPr>
              <a:t>More Information about SPARC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8860320" y="299880"/>
            <a:ext cx="3327480" cy="65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</a:rPr>
              <a:t>Website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600" spc="-1" strike="noStrike" u="sng">
                <a:solidFill>
                  <a:srgbClr val="496e9c"/>
                </a:solidFill>
                <a:uFillTx/>
                <a:latin typeface="Corbel"/>
                <a:hlinkClick r:id="rId1"/>
              </a:rPr>
              <a:t>http://sparc.eng.auburn.edu/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</a:rPr>
              <a:t>Github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600" spc="-1" strike="noStrike" u="sng">
                <a:solidFill>
                  <a:srgbClr val="496e9c"/>
                </a:solidFill>
                <a:uFillTx/>
                <a:latin typeface="Corbel"/>
                <a:hlinkClick r:id="rId2"/>
              </a:rPr>
              <a:t>https://github.com/SPARC-Auburn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</a:rPr>
              <a:t>Slack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hlinkClick r:id="rId3"/>
              </a:rPr>
              <a:t>https://sparc-auburn.slack.com/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</a:rPr>
              <a:t>Email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hlinkClick r:id="rId4"/>
              </a:rPr>
              <a:t>sparc.auburn@gmail.com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85" name="Picture 6" descr=""/>
          <p:cNvPicPr/>
          <p:nvPr/>
        </p:nvPicPr>
        <p:blipFill>
          <a:blip r:embed="rId5"/>
          <a:stretch/>
        </p:blipFill>
        <p:spPr>
          <a:xfrm>
            <a:off x="7733520" y="3343320"/>
            <a:ext cx="884160" cy="884520"/>
          </a:xfrm>
          <a:prstGeom prst="rect">
            <a:avLst/>
          </a:prstGeom>
          <a:ln>
            <a:noFill/>
          </a:ln>
        </p:spPr>
      </p:pic>
      <p:pic>
        <p:nvPicPr>
          <p:cNvPr id="386" name="Picture 8" descr=""/>
          <p:cNvPicPr/>
          <p:nvPr/>
        </p:nvPicPr>
        <p:blipFill>
          <a:blip r:embed="rId6"/>
          <a:stretch/>
        </p:blipFill>
        <p:spPr>
          <a:xfrm>
            <a:off x="7733520" y="507240"/>
            <a:ext cx="907560" cy="381960"/>
          </a:xfrm>
          <a:prstGeom prst="rect">
            <a:avLst/>
          </a:prstGeom>
          <a:ln>
            <a:noFill/>
          </a:ln>
        </p:spPr>
      </p:pic>
      <p:pic>
        <p:nvPicPr>
          <p:cNvPr id="387" name="Picture 10" descr=""/>
          <p:cNvPicPr/>
          <p:nvPr/>
        </p:nvPicPr>
        <p:blipFill>
          <a:blip r:embed="rId7">
            <a:lum bright="-1000"/>
          </a:blip>
          <a:srcRect l="9077" t="10711" r="10225" b="9813"/>
          <a:stretch/>
        </p:blipFill>
        <p:spPr>
          <a:xfrm>
            <a:off x="7669440" y="1770480"/>
            <a:ext cx="1001880" cy="987120"/>
          </a:xfrm>
          <a:prstGeom prst="rect">
            <a:avLst/>
          </a:prstGeom>
          <a:ln>
            <a:noFill/>
          </a:ln>
        </p:spPr>
      </p:pic>
      <p:pic>
        <p:nvPicPr>
          <p:cNvPr id="388" name="Picture 12" descr=""/>
          <p:cNvPicPr/>
          <p:nvPr/>
        </p:nvPicPr>
        <p:blipFill>
          <a:blip r:embed="rId8"/>
          <a:srcRect l="19771" t="0" r="19771" b="0"/>
          <a:stretch/>
        </p:blipFill>
        <p:spPr>
          <a:xfrm>
            <a:off x="7719120" y="4753080"/>
            <a:ext cx="948960" cy="117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1202400" y="284040"/>
            <a:ext cx="9780840" cy="15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</a:rPr>
              <a:t>Meetings this Week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5119200" y="3446640"/>
            <a:ext cx="69472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TBA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8076</TotalTime>
  <Application>LibreOffice/6.0.7.3$Linux_X86_64 LibreOffice_project/00m0$Build-3</Application>
  <Words>899</Words>
  <Paragraphs>172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2016-09-03T15:20:58Z</dcterms:created>
  <dc:creator>Matthew Castleberry</dc:creator>
  <dc:description/>
  <dc:language>en-US</dc:language>
  <cp:lastModifiedBy/>
  <dcterms:modified xsi:type="dcterms:W3CDTF">2019-01-14T12:45:02Z</dcterms:modified>
  <cp:revision>366</cp:revision>
  <dc:subject/>
  <dc:title>Welcome to: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